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2" r:id="rId3"/>
    <p:sldId id="257" r:id="rId4"/>
    <p:sldId id="267" r:id="rId5"/>
    <p:sldId id="259" r:id="rId6"/>
    <p:sldId id="268" r:id="rId7"/>
    <p:sldId id="273" r:id="rId8"/>
    <p:sldId id="272" r:id="rId9"/>
    <p:sldId id="270" r:id="rId10"/>
    <p:sldId id="269" r:id="rId11"/>
    <p:sldId id="260" r:id="rId12"/>
    <p:sldId id="275" r:id="rId13"/>
    <p:sldId id="274" r:id="rId14"/>
    <p:sldId id="265" r:id="rId15"/>
    <p:sldId id="277" r:id="rId16"/>
    <p:sldId id="278" r:id="rId17"/>
    <p:sldId id="295" r:id="rId18"/>
    <p:sldId id="294" r:id="rId19"/>
    <p:sldId id="263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4709A-41C8-4E80-93CC-7067B06B6A52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FF89E-BB7A-4FBE-B4AA-A47F8BA06F71}" type="datetimeFigureOut">
              <a:rPr lang="en-US" smtClean="0"/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69183-6DE0-4EAD-984E-96CB9B7E093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png"/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image" Target="../media/image8.png"/><Relationship Id="rId7" Type="http://schemas.openxmlformats.org/officeDocument/2006/relationships/image" Target="../media/image7.jpeg"/><Relationship Id="rId6" Type="http://schemas.openxmlformats.org/officeDocument/2006/relationships/image" Target="../media/image10.jpeg"/><Relationship Id="rId5" Type="http://schemas.openxmlformats.org/officeDocument/2006/relationships/image" Target="../media/image4.png"/><Relationship Id="rId4" Type="http://schemas.openxmlformats.org/officeDocument/2006/relationships/image" Target="../media/image5.png"/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22.wmf"/><Relationship Id="rId3" Type="http://schemas.openxmlformats.org/officeDocument/2006/relationships/image" Target="../media/image21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jpeg"/><Relationship Id="rId8" Type="http://schemas.openxmlformats.org/officeDocument/2006/relationships/image" Target="../media/image9.jpeg"/><Relationship Id="rId7" Type="http://schemas.openxmlformats.org/officeDocument/2006/relationships/image" Target="../media/image8.pn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image" Target="../media/image8.png"/><Relationship Id="rId7" Type="http://schemas.openxmlformats.org/officeDocument/2006/relationships/image" Target="../media/image7.jpeg"/><Relationship Id="rId6" Type="http://schemas.openxmlformats.org/officeDocument/2006/relationships/image" Target="../media/image10.jpeg"/><Relationship Id="rId5" Type="http://schemas.openxmlformats.org/officeDocument/2006/relationships/image" Target="../media/image4.png"/><Relationship Id="rId4" Type="http://schemas.openxmlformats.org/officeDocument/2006/relationships/image" Target="../media/image5.png"/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81" name="Text Box 13"/>
          <p:cNvSpPr txBox="1"/>
          <p:nvPr/>
        </p:nvSpPr>
        <p:spPr>
          <a:xfrm>
            <a:off x="2209483" y="2133283"/>
            <a:ext cx="8429625" cy="122999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>
              <a:spcBef>
                <a:spcPct val="50000"/>
              </a:spcBef>
            </a:pPr>
            <a:r>
              <a:rPr lang="vi-VN" altLang="en-US" sz="3000" b="1">
                <a:solidFill>
                  <a:srgbClr val="FF0000"/>
                </a:solidFill>
                <a:latin typeface="Times New Roman" panose="02020603050405020304" pitchFamily="18" charset="0"/>
              </a:rPr>
              <a:t>Bài 13: </a:t>
            </a:r>
            <a:r>
              <a:rPr lang="en-US" sz="3000" b="1">
                <a:solidFill>
                  <a:srgbClr val="FF0000"/>
                </a:solidFill>
                <a:latin typeface="Times New Roman" panose="02020603050405020304" pitchFamily="18" charset="0"/>
              </a:rPr>
              <a:t>TÔN TRỌNG LUẬT GIAO THÔNG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 i="1">
                <a:latin typeface="Times New Roman" panose="02020603050405020304" pitchFamily="18" charset="0"/>
              </a:rPr>
              <a:t>(</a:t>
            </a:r>
            <a:r>
              <a:rPr lang="en-US" sz="2800" b="1" i="1" err="1">
                <a:latin typeface="Times New Roman" panose="02020603050405020304" pitchFamily="18" charset="0"/>
              </a:rPr>
              <a:t>Tiết</a:t>
            </a:r>
            <a:r>
              <a:rPr lang="en-US" sz="2800" b="1" i="1">
                <a:latin typeface="Times New Roman" panose="02020603050405020304" pitchFamily="18" charset="0"/>
              </a:rPr>
              <a:t> </a:t>
            </a:r>
            <a:r>
              <a:rPr lang="vi-VN" altLang="en-US" sz="2800" b="1" i="1">
                <a:latin typeface="Times New Roman" panose="02020603050405020304" pitchFamily="18" charset="0"/>
              </a:rPr>
              <a:t>2</a:t>
            </a:r>
            <a:r>
              <a:rPr lang="en-US" sz="2800" b="1" i="1">
                <a:latin typeface="Times New Roman" panose="02020603050405020304" pitchFamily="18" charset="0"/>
              </a:rPr>
              <a:t>)</a:t>
            </a:r>
            <a:endParaRPr lang="en-US" sz="2800" b="1" i="1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099" name="Group 12"/>
          <p:cNvGrpSpPr/>
          <p:nvPr/>
        </p:nvGrpSpPr>
        <p:grpSpPr>
          <a:xfrm>
            <a:off x="2135505" y="838200"/>
            <a:ext cx="7921625" cy="954088"/>
            <a:chOff x="295" y="164"/>
            <a:chExt cx="4990" cy="601"/>
          </a:xfrm>
        </p:grpSpPr>
        <p:sp>
          <p:nvSpPr>
            <p:cNvPr id="4100" name="Text Box 5"/>
            <p:cNvSpPr txBox="1"/>
            <p:nvPr/>
          </p:nvSpPr>
          <p:spPr>
            <a:xfrm>
              <a:off x="295" y="164"/>
              <a:ext cx="499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 algn="ctr">
                <a:spcBef>
                  <a:spcPct val="50000"/>
                </a:spcBef>
              </a:pPr>
              <a:r>
                <a:rPr lang="en-US" sz="2800" b="1">
                  <a:latin typeface="Arial" panose="020B0604020202020204" pitchFamily="34" charset="0"/>
                </a:rPr>
                <a:t> </a:t>
              </a:r>
              <a:r>
                <a:rPr lang="en-US" sz="2800" b="1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Thứ</a:t>
              </a:r>
              <a:r>
                <a:rPr 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2800" b="1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hai </a:t>
              </a:r>
              <a:r>
                <a:rPr lang="en-US" sz="2800" b="1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ng</a:t>
              </a:r>
              <a:r>
                <a:rPr lang="en-US" sz="2800" b="1" err="1">
                  <a:solidFill>
                    <a:schemeClr val="tx2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lang="en-US" sz="2800" b="1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y</a:t>
              </a:r>
              <a:r>
                <a:rPr 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20</a:t>
              </a:r>
              <a:r>
                <a:rPr lang="vi-VN" alt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b="1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tháng</a:t>
              </a:r>
              <a:r>
                <a:rPr 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alt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4</a:t>
              </a:r>
              <a:r>
                <a:rPr 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b="1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năm</a:t>
              </a:r>
              <a:r>
                <a:rPr 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 202</a:t>
              </a:r>
              <a:r>
                <a:rPr lang="vi-VN" altLang="en-US" sz="2800" b="1">
                  <a:solidFill>
                    <a:schemeClr val="tx2"/>
                  </a:solidFill>
                  <a:latin typeface="Times New Roman" panose="02020603050405020304" pitchFamily="18" charset="0"/>
                </a:rPr>
                <a:t>3</a:t>
              </a:r>
              <a:endParaRPr lang="vi-VN" altLang="en-US" sz="2800" b="1">
                <a:solidFill>
                  <a:schemeClr val="tx2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01" name="Text Box 7"/>
            <p:cNvSpPr txBox="1"/>
            <p:nvPr/>
          </p:nvSpPr>
          <p:spPr>
            <a:xfrm>
              <a:off x="2335" y="436"/>
              <a:ext cx="1225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pPr>
                <a:spcBef>
                  <a:spcPct val="50000"/>
                </a:spcBef>
              </a:pPr>
              <a:r>
                <a:rPr lang="en-US" sz="2800" b="1" u="sng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Đạo</a:t>
              </a:r>
              <a:r>
                <a:rPr lang="en-US" sz="2800" b="1" u="sng">
                  <a:solidFill>
                    <a:schemeClr val="tx2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800" b="1" u="sng" err="1">
                  <a:solidFill>
                    <a:schemeClr val="tx2"/>
                  </a:solidFill>
                  <a:latin typeface="Times New Roman" panose="02020603050405020304" pitchFamily="18" charset="0"/>
                </a:rPr>
                <a:t>đức</a:t>
              </a:r>
              <a:endParaRPr lang="en-US" sz="2800" b="1" u="sng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28600"/>
            <a:ext cx="1905000" cy="1922318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370609"/>
            <a:ext cx="2514600" cy="175260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038600"/>
            <a:ext cx="1905000" cy="16764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048000"/>
            <a:ext cx="3810000" cy="2743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2125626"/>
            <a:ext cx="440574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53200" y="2123209"/>
            <a:ext cx="419100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58636" y="5992091"/>
            <a:ext cx="3851564" cy="1106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 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29745" y="5899758"/>
            <a:ext cx="4572000" cy="8299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026" name="Picture 10"/>
          <p:cNvPicPr>
            <a:picLocks noChangeAspect="1" noChangeArrowheads="1"/>
          </p:cNvPicPr>
          <p:nvPr/>
        </p:nvPicPr>
        <p:blipFill>
          <a:blip r:embed="rId2"/>
          <a:srcRect l="4440" t="7681" r="8784" b="15976"/>
          <a:stretch>
            <a:fillRect/>
          </a:stretch>
        </p:blipFill>
        <p:spPr bwMode="auto">
          <a:xfrm>
            <a:off x="1524000" y="1676400"/>
            <a:ext cx="2743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1981200" y="4800600"/>
            <a:ext cx="21336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nhau với đường sắt có rào chắn</a:t>
            </a:r>
            <a:endParaRPr lang="en-US" altLang="vi-V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6028" name="Picture 12" descr="bieu cong truong"/>
          <p:cNvPicPr>
            <a:picLocks noChangeAspect="1" noChangeArrowheads="1"/>
          </p:cNvPicPr>
          <p:nvPr/>
        </p:nvPicPr>
        <p:blipFill>
          <a:blip r:embed="rId3"/>
          <a:srcRect b="13684"/>
          <a:stretch>
            <a:fillRect/>
          </a:stretch>
        </p:blipFill>
        <p:spPr bwMode="auto">
          <a:xfrm>
            <a:off x="4800600" y="18288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5486400" y="48768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trường</a:t>
            </a:r>
            <a:endParaRPr lang="en-US" altLang="vi-VN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6030" name="Picture 14"/>
          <p:cNvPicPr>
            <a:picLocks noChangeAspect="1" noChangeArrowheads="1"/>
          </p:cNvPicPr>
          <p:nvPr/>
        </p:nvPicPr>
        <p:blipFill>
          <a:blip r:embed="rId4"/>
          <a:srcRect l="4543" t="7175" r="17833" b="20663"/>
          <a:stretch>
            <a:fillRect/>
          </a:stretch>
        </p:blipFill>
        <p:spPr bwMode="auto">
          <a:xfrm>
            <a:off x="7543800" y="1600200"/>
            <a:ext cx="2968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7086600" y="4800600"/>
            <a:ext cx="3581400" cy="1168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đi bộ </a:t>
            </a:r>
            <a:endParaRPr lang="en-US" altLang="vi-VN" sz="28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 ngang</a:t>
            </a:r>
            <a:endParaRPr lang="en-US" altLang="vi-VN" sz="28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6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7" grpId="0"/>
      <p:bldP spid="86029" grpId="0"/>
      <p:bldP spid="860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4" name="Picture 14" descr="cam di xe dap"/>
          <p:cNvPicPr>
            <a:picLocks noChangeAspect="1" noChangeArrowheads="1"/>
          </p:cNvPicPr>
          <p:nvPr/>
        </p:nvPicPr>
        <p:blipFill>
          <a:blip r:embed="rId2"/>
          <a:srcRect r="8957"/>
          <a:stretch>
            <a:fillRect/>
          </a:stretch>
        </p:blipFill>
        <p:spPr bwMode="auto">
          <a:xfrm>
            <a:off x="2133600" y="533400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5" name="Picture 15" descr="bien cho xe tho so"/>
          <p:cNvPicPr>
            <a:picLocks noChangeAspect="1" noChangeArrowheads="1"/>
          </p:cNvPicPr>
          <p:nvPr/>
        </p:nvPicPr>
        <p:blipFill>
          <a:blip r:embed="rId3"/>
          <a:srcRect t="11281" r="11711"/>
          <a:stretch>
            <a:fillRect/>
          </a:stretch>
        </p:blipFill>
        <p:spPr bwMode="auto">
          <a:xfrm>
            <a:off x="4191000" y="228600"/>
            <a:ext cx="1524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6" name="Picture 16"/>
          <p:cNvPicPr>
            <a:picLocks noChangeAspect="1" noChangeArrowheads="1"/>
          </p:cNvPicPr>
          <p:nvPr/>
        </p:nvPicPr>
        <p:blipFill>
          <a:blip r:embed="rId4"/>
          <a:srcRect r="10667" b="14240"/>
          <a:stretch>
            <a:fillRect/>
          </a:stretch>
        </p:blipFill>
        <p:spPr bwMode="auto">
          <a:xfrm>
            <a:off x="6400800" y="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7" name="Picture 17"/>
          <p:cNvPicPr>
            <a:picLocks noChangeAspect="1" noChangeArrowheads="1"/>
          </p:cNvPicPr>
          <p:nvPr/>
        </p:nvPicPr>
        <p:blipFill>
          <a:blip r:embed="rId5"/>
          <a:srcRect t="13809" r="10695" b="19167"/>
          <a:stretch>
            <a:fillRect/>
          </a:stretch>
        </p:blipFill>
        <p:spPr bwMode="auto">
          <a:xfrm>
            <a:off x="8686800" y="1524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8" name="Picture 18" descr="bien danh cho di bo"/>
          <p:cNvPicPr>
            <a:picLocks noChangeAspect="1" noChangeArrowheads="1"/>
          </p:cNvPicPr>
          <p:nvPr/>
        </p:nvPicPr>
        <p:blipFill>
          <a:blip r:embed="rId6"/>
          <a:srcRect l="5832" t="6383" r="6804"/>
          <a:stretch>
            <a:fillRect/>
          </a:stretch>
        </p:blipFill>
        <p:spPr bwMode="auto">
          <a:xfrm>
            <a:off x="1981200" y="36576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9" name="Picture 19" descr="bien cam di n-chieu"/>
          <p:cNvPicPr>
            <a:picLocks noChangeAspect="1" noChangeArrowheads="1"/>
          </p:cNvPicPr>
          <p:nvPr/>
        </p:nvPicPr>
        <p:blipFill>
          <a:blip r:embed="rId7"/>
          <a:srcRect r="2388"/>
          <a:stretch>
            <a:fillRect/>
          </a:stretch>
        </p:blipFill>
        <p:spPr bwMode="auto">
          <a:xfrm>
            <a:off x="4191000" y="36576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0" name="Picture 20"/>
          <p:cNvPicPr>
            <a:picLocks noChangeAspect="1" noChangeArrowheads="1"/>
          </p:cNvPicPr>
          <p:nvPr/>
        </p:nvPicPr>
        <p:blipFill>
          <a:blip r:embed="rId8"/>
          <a:srcRect l="6731" t="3409" r="19231" b="13637"/>
          <a:stretch>
            <a:fillRect/>
          </a:stretch>
        </p:blipFill>
        <p:spPr bwMode="auto">
          <a:xfrm>
            <a:off x="6477000" y="3657600"/>
            <a:ext cx="1406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1" name="Picture 21"/>
          <p:cNvPicPr>
            <a:picLocks noChangeAspect="1" noChangeArrowheads="1"/>
          </p:cNvPicPr>
          <p:nvPr/>
        </p:nvPicPr>
        <p:blipFill>
          <a:blip r:embed="rId9"/>
          <a:srcRect l="17323" t="2362" r="25307" b="18375"/>
          <a:stretch>
            <a:fillRect/>
          </a:stretch>
        </p:blipFill>
        <p:spPr bwMode="auto">
          <a:xfrm>
            <a:off x="8686800" y="3810000"/>
            <a:ext cx="1676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8915400" y="5410200"/>
            <a:ext cx="12954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một</a:t>
            </a:r>
            <a:r>
              <a:rPr lang="en-US" altLang="vi-VN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endParaRPr lang="en-US" altLang="vi-VN" sz="24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2133600" y="21336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đi xe đạp</a:t>
            </a:r>
            <a:endParaRPr lang="en-US" altLang="vi-V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4" name="Text Box 24"/>
          <p:cNvSpPr txBox="1">
            <a:spLocks noChangeArrowheads="1"/>
          </p:cNvSpPr>
          <p:nvPr/>
        </p:nvSpPr>
        <p:spPr bwMode="auto">
          <a:xfrm>
            <a:off x="4191000" y="1828800"/>
            <a:ext cx="1409700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dành riêng cho xe thô sơ</a:t>
            </a:r>
            <a:endParaRPr lang="en-US" altLang="vi-VN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6019800" y="1828800"/>
            <a:ext cx="2667000" cy="1168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nhau có</a:t>
            </a:r>
            <a:endParaRPr lang="en-US" altLang="vi-VN" sz="28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tín hiệu đèn</a:t>
            </a:r>
            <a:endParaRPr lang="en-US" altLang="vi-VN" sz="28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6" name="Text Box 26"/>
          <p:cNvSpPr txBox="1">
            <a:spLocks noChangeArrowheads="1"/>
          </p:cNvSpPr>
          <p:nvPr/>
        </p:nvSpPr>
        <p:spPr bwMode="auto">
          <a:xfrm>
            <a:off x="8991600" y="20574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 lại</a:t>
            </a:r>
            <a:endParaRPr lang="en-US" altLang="vi-VN" sz="2400" b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1752600" y="5257800"/>
            <a:ext cx="19050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dành riêng cho người đi bộ</a:t>
            </a:r>
            <a:endParaRPr lang="en-US" altLang="vi-VN" sz="24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8" name="Text Box 28"/>
          <p:cNvSpPr txBox="1">
            <a:spLocks noChangeArrowheads="1"/>
          </p:cNvSpPr>
          <p:nvPr/>
        </p:nvSpPr>
        <p:spPr bwMode="auto">
          <a:xfrm>
            <a:off x="4267200" y="5334000"/>
            <a:ext cx="12954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đi ngược chiều</a:t>
            </a:r>
            <a:endParaRPr lang="en-US" altLang="vi-VN" sz="24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6400800" y="57150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rẽ trái</a:t>
            </a:r>
            <a:endParaRPr lang="en-US" altLang="vi-VN" sz="2400" b="1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1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1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3" grpId="0"/>
      <p:bldP spid="81944" grpId="0"/>
      <p:bldP spid="81945" grpId="0"/>
      <p:bldP spid="81946" grpId="0"/>
      <p:bldP spid="819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04800"/>
            <a:ext cx="8229600" cy="58213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2967" name="Object 23"/>
          <p:cNvGraphicFramePr>
            <a:graphicFrameLocks noGrp="1" noChangeAspect="1"/>
          </p:cNvGraphicFramePr>
          <p:nvPr>
            <p:ph/>
          </p:nvPr>
        </p:nvGraphicFramePr>
        <p:xfrm>
          <a:off x="1524000" y="1676400"/>
          <a:ext cx="3530600" cy="444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lip" r:id="rId2" imgW="3535680" imgH="4450080" progId="MS_ClipArt_Gallery.2">
                  <p:embed/>
                </p:oleObj>
              </mc:Choice>
              <mc:Fallback>
                <p:oleObj name="Clip" r:id="rId2" imgW="3535680" imgH="4450080" progId="MS_ClipArt_Gallery.2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76400"/>
                        <a:ext cx="3530600" cy="444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32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9392444" y="2381"/>
            <a:ext cx="1277938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33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0"/>
            <a:ext cx="1277938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3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521619" y="5582444"/>
            <a:ext cx="1277937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6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 flipV="1">
            <a:off x="9583738" y="5778500"/>
            <a:ext cx="108426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352483" y="3276600"/>
            <a:ext cx="6473825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 l</a:t>
            </a:r>
            <a:r>
              <a:rPr lang="vi-VN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 tình </a:t>
            </a:r>
            <a:r>
              <a:rPr lang="vi-VN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endParaRPr lang="vi-VN" altLang="en-US" sz="36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2438400" y="762000"/>
            <a:ext cx="647382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0000FF"/>
                </a:solidFill>
                <a:latin typeface=".VnTime" pitchFamily="34" charset="0"/>
              </a:rPr>
              <a:t>3</a:t>
            </a:r>
            <a:r>
              <a:rPr lang="en-US" altLang="vi-V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Em</a:t>
            </a:r>
            <a:r>
              <a:rPr lang="vi-VN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sẽ làm gì </a:t>
            </a:r>
            <a:r>
              <a:rPr lang="en-US" altLang="vi-VN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khi:</a:t>
            </a:r>
            <a:endParaRPr lang="en-US" altLang="vi-VN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4953000" y="2286000"/>
            <a:ext cx="325691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B</a:t>
            </a:r>
            <a:r>
              <a:rPr lang="vi-VN" altLang="en-US" sz="320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 em nói</a:t>
            </a:r>
            <a:r>
              <a:rPr lang="en-US" altLang="vi-VN" sz="320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vi-VN" sz="320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977" name="AutoShape 9"/>
          <p:cNvSpPr>
            <a:spLocks noChangeArrowheads="1"/>
          </p:cNvSpPr>
          <p:nvPr/>
        </p:nvSpPr>
        <p:spPr bwMode="auto">
          <a:xfrm>
            <a:off x="8286750" y="2068513"/>
            <a:ext cx="3097213" cy="2116137"/>
          </a:xfrm>
          <a:prstGeom prst="cloudCallout">
            <a:avLst>
              <a:gd name="adj1" fmla="val -72144"/>
              <a:gd name="adj2" fmla="val 34398"/>
            </a:avLst>
          </a:prstGeom>
          <a:noFill/>
          <a:ln w="19050">
            <a:solidFill>
              <a:srgbClr val="FF0000"/>
            </a:solidFill>
            <a:round/>
          </a:ln>
        </p:spPr>
        <p:txBody>
          <a:bodyPr/>
          <a:lstStyle/>
          <a:p>
            <a:pPr algn="ctr" eaLnBrk="1" hangingPunct="1"/>
            <a:endParaRPr lang="en-US" altLang="vi-VN" sz="20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vi-VN" sz="20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altLang="vi-VN" sz="1200" b="1">
                <a:solidFill>
                  <a:srgbClr val="CC0099"/>
                </a:solidFill>
              </a:rPr>
              <a:t> </a:t>
            </a:r>
            <a:r>
              <a:rPr lang="en-US" altLang="vi-VN" sz="20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thông chỉ cần ở thành phố, thị xã.</a:t>
            </a:r>
            <a:endParaRPr lang="en-US" altLang="vi-VN" sz="20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3978" name="Picture 10" descr="tranh luan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709988"/>
            <a:ext cx="5108575" cy="314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9" name="AutoShape 11"/>
          <p:cNvSpPr>
            <a:spLocks noChangeArrowheads="1"/>
          </p:cNvSpPr>
          <p:nvPr/>
        </p:nvSpPr>
        <p:spPr bwMode="auto">
          <a:xfrm>
            <a:off x="1524000" y="2438400"/>
            <a:ext cx="2452688" cy="2181225"/>
          </a:xfrm>
          <a:prstGeom prst="cloudCallout">
            <a:avLst>
              <a:gd name="adj1" fmla="val 114727"/>
              <a:gd name="adj2" fmla="val 33986"/>
            </a:avLst>
          </a:prstGeom>
          <a:noFill/>
          <a:ln w="12700">
            <a:solidFill>
              <a:srgbClr val="FF0000"/>
            </a:solidFill>
            <a:round/>
          </a:ln>
        </p:spPr>
        <p:txBody>
          <a:bodyPr/>
          <a:lstStyle/>
          <a:p>
            <a:pPr algn="ctr" eaLnBrk="1" hangingPunct="1"/>
            <a:r>
              <a:rPr lang="en-US" altLang="vi-VN" sz="2000" b="1">
                <a:solidFill>
                  <a:srgbClr val="00CC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Luật Giao thông cần thực hiện mọi nơi, mọi lúc.</a:t>
            </a:r>
            <a:endParaRPr lang="en-US" altLang="vi-VN" sz="2000" b="1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vi-VN" sz="2000" b="1">
              <a:solidFill>
                <a:srgbClr val="00CC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3980" name="Picture 12" descr="4"/>
          <p:cNvPicPr>
            <a:picLocks noChangeAspect="1" noChangeArrowheads="1"/>
          </p:cNvPicPr>
          <p:nvPr/>
        </p:nvPicPr>
        <p:blipFill>
          <a:blip r:embed="rId3">
            <a:lum bright="-6000" contrast="54000"/>
          </a:blip>
          <a:srcRect t="3334" r="1785" b="3334"/>
          <a:stretch>
            <a:fillRect/>
          </a:stretch>
        </p:blipFill>
        <p:spPr bwMode="auto">
          <a:xfrm>
            <a:off x="3505200" y="3429000"/>
            <a:ext cx="5194300" cy="316865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3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5" grpId="0"/>
      <p:bldP spid="83976" grpId="0"/>
      <p:bldP spid="83977" grpId="0" bldLvl="0" animBg="1"/>
      <p:bldP spid="83979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204" name="Picture 12" descr="tho ra ngoai o t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9338" y="2659063"/>
            <a:ext cx="7364412" cy="3951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8" name="Text Box 16"/>
          <p:cNvSpPr txBox="1"/>
          <p:nvPr/>
        </p:nvSpPr>
        <p:spPr>
          <a:xfrm>
            <a:off x="1524000" y="1250950"/>
            <a:ext cx="9144000" cy="1322070"/>
          </a:xfrm>
          <a:prstGeom prst="rect">
            <a:avLst/>
          </a:prstGeom>
          <a:solidFill>
            <a:srgbClr val="CC99FF"/>
          </a:solidFill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50000"/>
              </a:spcBef>
            </a:pPr>
            <a:r>
              <a:rPr lang="en-US" altLang="en-US" sz="4000" dirty="0">
                <a:latin typeface="Times New Roman" panose="02020603050405020304" pitchFamily="18" charset="0"/>
              </a:rPr>
              <a:t>b. Bạn em ngồi cạnh em trong ô tô, thò đầu v</a:t>
            </a:r>
            <a:r>
              <a:rPr lang="en-US" alt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000" dirty="0">
                <a:latin typeface="Times New Roman" panose="02020603050405020304" pitchFamily="18" charset="0"/>
              </a:rPr>
              <a:t> tay ra ngo</a:t>
            </a:r>
            <a:r>
              <a:rPr lang="en-US" alt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000" dirty="0">
                <a:latin typeface="Times New Roman" panose="02020603050405020304" pitchFamily="18" charset="0"/>
              </a:rPr>
              <a:t>i.</a:t>
            </a:r>
            <a:endParaRPr lang="en-US" alt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23"/>
          <p:cNvSpPr txBox="1"/>
          <p:nvPr/>
        </p:nvSpPr>
        <p:spPr>
          <a:xfrm>
            <a:off x="1731963" y="50800"/>
            <a:ext cx="8936037" cy="11988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Điều gì sẽ xảy ra? Nếu l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</a:rPr>
              <a:t> em, em sẽ khuyên bạn điều gì? 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7" name="Picture 9" descr="nem d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14513" y="1893888"/>
            <a:ext cx="8335962" cy="4586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8" name="Text Box 10"/>
          <p:cNvSpPr txBox="1"/>
          <p:nvPr/>
        </p:nvSpPr>
        <p:spPr>
          <a:xfrm>
            <a:off x="1830388" y="1250950"/>
            <a:ext cx="8432800" cy="706755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anchor="t" anchorCtr="0">
            <a:spAutoFit/>
          </a:bodyPr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. Bạn em rủ em ném đất đá lên t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4000" dirty="0">
                <a:solidFill>
                  <a:srgbClr val="FF0000"/>
                </a:solidFill>
                <a:latin typeface="Times New Roman" panose="02020603050405020304" pitchFamily="18" charset="0"/>
              </a:rPr>
              <a:t>u hỏa.</a:t>
            </a:r>
            <a:endParaRPr lang="en-US" alt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23"/>
          <p:cNvSpPr txBox="1"/>
          <p:nvPr/>
        </p:nvSpPr>
        <p:spPr>
          <a:xfrm>
            <a:off x="1731963" y="160338"/>
            <a:ext cx="8936037" cy="119888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just">
              <a:spcBef>
                <a:spcPct val="50000"/>
              </a:spcBef>
            </a:pPr>
            <a:r>
              <a:rPr lang="en-US" altLang="en-US" sz="3600" dirty="0">
                <a:latin typeface="Times New Roman" panose="02020603050405020304" pitchFamily="18" charset="0"/>
              </a:rPr>
              <a:t>Điều gì sẽ xảy ra? Nếu l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</a:rPr>
              <a:t> em, em sẽ khuyên bạn điều gì? 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Phê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WordArt 4"/>
          <p:cNvSpPr>
            <a:spLocks noTextEdit="1"/>
          </p:cNvSpPr>
          <p:nvPr/>
        </p:nvSpPr>
        <p:spPr>
          <a:xfrm>
            <a:off x="2566988" y="1484313"/>
            <a:ext cx="7315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22225" cap="flat" cmpd="sng">
                  <a:solidFill>
                    <a:schemeClr val="accent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E6B9B8"/>
                </a:solidFill>
                <a:latin typeface="VNI-Bandit" charset="0"/>
                <a:ea typeface="VNI-Bandit" charset="0"/>
              </a:rPr>
              <a:t>Chúc các em học tốt</a:t>
            </a:r>
            <a:endParaRPr lang="en-US" sz="3600" b="1">
              <a:ln w="22225" cap="flat" cmpd="sng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E6B9B8"/>
              </a:solidFill>
              <a:latin typeface="VNI-Bandit" charset="0"/>
              <a:ea typeface="VNI-Bandit" charset="0"/>
            </a:endParaRPr>
          </a:p>
        </p:txBody>
      </p:sp>
      <p:pic>
        <p:nvPicPr>
          <p:cNvPr id="35842" name="Picture 5" descr="images[76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9913" y="2786063"/>
            <a:ext cx="8828087" cy="40560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Trò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chơi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phỏng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vấn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 Theo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?”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ổ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ổ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WordArt 11"/>
          <p:cNvSpPr>
            <a:spLocks noChangeArrowheads="1" noChangeShapeType="1" noTextEdit="1"/>
          </p:cNvSpPr>
          <p:nvPr/>
        </p:nvSpPr>
        <p:spPr bwMode="auto">
          <a:xfrm>
            <a:off x="5257800" y="1295400"/>
            <a:ext cx="2286000" cy="619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 panose="020B0604020202020204"/>
                <a:cs typeface="Arial" panose="020B0604020202020204"/>
              </a:rPr>
              <a:t>TRÒ CHƠI</a:t>
            </a:r>
            <a:endParaRPr lang="en-US" sz="40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pic>
        <p:nvPicPr>
          <p:cNvPr id="75789" name="Picture 13"/>
          <p:cNvPicPr>
            <a:picLocks noChangeAspect="1" noChangeArrowheads="1"/>
          </p:cNvPicPr>
          <p:nvPr/>
        </p:nvPicPr>
        <p:blipFill>
          <a:blip r:embed="rId2"/>
          <a:srcRect l="17323" t="2362" r="25307" b="18375"/>
          <a:stretch>
            <a:fillRect/>
          </a:stretch>
        </p:blipFill>
        <p:spPr bwMode="auto">
          <a:xfrm>
            <a:off x="8763000" y="5181600"/>
            <a:ext cx="100965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0" name="Picture 14"/>
          <p:cNvPicPr>
            <a:picLocks noChangeAspect="1" noChangeArrowheads="1"/>
          </p:cNvPicPr>
          <p:nvPr/>
        </p:nvPicPr>
        <p:blipFill>
          <a:blip r:embed="rId3"/>
          <a:srcRect t="13809" r="10695" b="19167"/>
          <a:stretch>
            <a:fillRect/>
          </a:stretch>
        </p:blipFill>
        <p:spPr bwMode="auto">
          <a:xfrm>
            <a:off x="8534400" y="3429000"/>
            <a:ext cx="1169988" cy="102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1" name="Picture 15"/>
          <p:cNvPicPr>
            <a:picLocks noChangeAspect="1" noChangeArrowheads="1"/>
          </p:cNvPicPr>
          <p:nvPr/>
        </p:nvPicPr>
        <p:blipFill>
          <a:blip r:embed="rId4"/>
          <a:srcRect r="10667" b="14240"/>
          <a:stretch>
            <a:fillRect/>
          </a:stretch>
        </p:blipFill>
        <p:spPr bwMode="auto">
          <a:xfrm>
            <a:off x="6629400" y="3200400"/>
            <a:ext cx="1141413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3" name="Picture 17" descr="cam di xe dap"/>
          <p:cNvPicPr>
            <a:picLocks noChangeAspect="1" noChangeArrowheads="1"/>
          </p:cNvPicPr>
          <p:nvPr/>
        </p:nvPicPr>
        <p:blipFill>
          <a:blip r:embed="rId5"/>
          <a:srcRect r="8957"/>
          <a:stretch>
            <a:fillRect/>
          </a:stretch>
        </p:blipFill>
        <p:spPr bwMode="auto">
          <a:xfrm>
            <a:off x="2362200" y="3276600"/>
            <a:ext cx="1201738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4" name="Picture 18" descr="bien cam di n-chieu"/>
          <p:cNvPicPr>
            <a:picLocks noChangeAspect="1" noChangeArrowheads="1"/>
          </p:cNvPicPr>
          <p:nvPr/>
        </p:nvPicPr>
        <p:blipFill>
          <a:blip r:embed="rId6"/>
          <a:srcRect r="2388"/>
          <a:stretch>
            <a:fillRect/>
          </a:stretch>
        </p:blipFill>
        <p:spPr bwMode="auto">
          <a:xfrm>
            <a:off x="4267200" y="5029200"/>
            <a:ext cx="11350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7" name="Picture 21"/>
          <p:cNvPicPr>
            <a:picLocks noChangeAspect="1" noChangeArrowheads="1"/>
          </p:cNvPicPr>
          <p:nvPr/>
        </p:nvPicPr>
        <p:blipFill>
          <a:blip r:embed="rId7"/>
          <a:srcRect l="6731" t="3409" r="19231" b="13637"/>
          <a:stretch>
            <a:fillRect/>
          </a:stretch>
        </p:blipFill>
        <p:spPr bwMode="auto">
          <a:xfrm>
            <a:off x="6553200" y="5181600"/>
            <a:ext cx="1177925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8" name="Picture 22" descr="bien cho xe tho so"/>
          <p:cNvPicPr>
            <a:picLocks noChangeAspect="1" noChangeArrowheads="1"/>
          </p:cNvPicPr>
          <p:nvPr/>
        </p:nvPicPr>
        <p:blipFill>
          <a:blip r:embed="rId8"/>
          <a:srcRect t="11281" r="11711"/>
          <a:stretch>
            <a:fillRect/>
          </a:stretch>
        </p:blipFill>
        <p:spPr bwMode="auto">
          <a:xfrm>
            <a:off x="4800600" y="3200400"/>
            <a:ext cx="107791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5799" name="Picture 23" descr="bien danh cho di bo"/>
          <p:cNvPicPr>
            <a:picLocks noChangeAspect="1" noChangeArrowheads="1"/>
          </p:cNvPicPr>
          <p:nvPr/>
        </p:nvPicPr>
        <p:blipFill>
          <a:blip r:embed="rId9"/>
          <a:srcRect l="5832" t="6383" r="6804"/>
          <a:stretch>
            <a:fillRect/>
          </a:stretch>
        </p:blipFill>
        <p:spPr bwMode="auto">
          <a:xfrm>
            <a:off x="2286000" y="4953000"/>
            <a:ext cx="114141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WordArt 21"/>
          <p:cNvSpPr>
            <a:spLocks noChangeArrowheads="1" noChangeShapeType="1" noTextEdit="1"/>
          </p:cNvSpPr>
          <p:nvPr/>
        </p:nvSpPr>
        <p:spPr bwMode="auto">
          <a:xfrm>
            <a:off x="4724400" y="2171700"/>
            <a:ext cx="3505200" cy="533400"/>
          </a:xfrm>
          <a:prstGeom prst="rect">
            <a:avLst/>
          </a:prstGeom>
        </p:spPr>
        <p:txBody>
          <a:bodyPr wrap="none" fromWordArt="1">
            <a:prstTxWarp prst="textWave4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chemeClr val="accent2"/>
                  </a:solidFill>
                  <a:round/>
                </a:ln>
                <a:solidFill>
                  <a:srgbClr val="FF0000"/>
                </a:solidFill>
                <a:effectLst>
                  <a:outerShdw sy="-50000" kx="-2453608" rotWithShape="0">
                    <a:srgbClr val="C0C0C0">
                      <a:alpha val="50000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Ai nhanh,ai đúng?</a:t>
            </a:r>
            <a:endParaRPr lang="en-US" sz="3600" b="1" kern="10">
              <a:ln w="9525">
                <a:solidFill>
                  <a:schemeClr val="accent2"/>
                </a:solidFill>
                <a:round/>
              </a:ln>
              <a:solidFill>
                <a:srgbClr val="FF0000"/>
              </a:solidFill>
              <a:effectLst>
                <a:outerShdw sy="-50000" kx="-2453608" rotWithShape="0">
                  <a:srgbClr val="C0C0C0">
                    <a:alpha val="50000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0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051361" y="2881744"/>
            <a:ext cx="7934303" cy="2147455"/>
            <a:chOff x="527361" y="2881744"/>
            <a:chExt cx="7934303" cy="2147455"/>
          </a:xfrm>
        </p:grpSpPr>
        <p:pic>
          <p:nvPicPr>
            <p:cNvPr id="4" name="Picture 3" descr="cam di xe dap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957"/>
            <a:stretch>
              <a:fillRect/>
            </a:stretch>
          </p:blipFill>
          <p:spPr bwMode="auto">
            <a:xfrm>
              <a:off x="527361" y="3165763"/>
              <a:ext cx="1834840" cy="1828800"/>
            </a:xfrm>
            <a:prstGeom prst="rect">
              <a:avLst/>
            </a:prstGeom>
            <a:noFill/>
          </p:spPr>
        </p:pic>
        <p:pic>
          <p:nvPicPr>
            <p:cNvPr id="5" name="Picture 4" descr="bien cam di n-chieu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88"/>
            <a:stretch>
              <a:fillRect/>
            </a:stretch>
          </p:blipFill>
          <p:spPr bwMode="auto">
            <a:xfrm>
              <a:off x="3429298" y="3029987"/>
              <a:ext cx="2133600" cy="1850968"/>
            </a:xfrm>
            <a:prstGeom prst="rect">
              <a:avLst/>
            </a:prstGeom>
            <a:noFill/>
          </p:spPr>
        </p:pic>
        <p:pic>
          <p:nvPicPr>
            <p:cNvPr id="6" name="Pictur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31" t="3409" r="19231" b="13637"/>
            <a:stretch>
              <a:fillRect/>
            </a:stretch>
          </p:blipFill>
          <p:spPr bwMode="auto">
            <a:xfrm>
              <a:off x="6324600" y="2881744"/>
              <a:ext cx="2137064" cy="2147455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7" name="Rectangle 6"/>
          <p:cNvSpPr/>
          <p:nvPr/>
        </p:nvSpPr>
        <p:spPr>
          <a:xfrm>
            <a:off x="1676400" y="5334000"/>
            <a:ext cx="27381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đạp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2945" y="5303921"/>
            <a:ext cx="26808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48600" y="5290065"/>
            <a:ext cx="265303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2"/>
          <a:srcRect l="17323" t="2362" r="25307" b="18375"/>
          <a:stretch>
            <a:fillRect/>
          </a:stretch>
        </p:blipFill>
        <p:spPr bwMode="auto">
          <a:xfrm>
            <a:off x="2286000" y="1828800"/>
            <a:ext cx="2459038" cy="254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1676400" y="4914900"/>
            <a:ext cx="441960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một chiều</a:t>
            </a:r>
            <a:endParaRPr lang="en-US" altLang="vi-VN" sz="4000" b="1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6814" name="Picture 14"/>
          <p:cNvPicPr>
            <a:picLocks noChangeAspect="1" noChangeArrowheads="1"/>
          </p:cNvPicPr>
          <p:nvPr/>
        </p:nvPicPr>
        <p:blipFill>
          <a:blip r:embed="rId3"/>
          <a:srcRect l="6731" t="3409" r="19231" b="13637"/>
          <a:stretch>
            <a:fillRect/>
          </a:stretch>
        </p:blipFill>
        <p:spPr bwMode="auto">
          <a:xfrm>
            <a:off x="6935788" y="1727200"/>
            <a:ext cx="2600325" cy="246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6858000" y="4945063"/>
            <a:ext cx="32766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rẽ trái</a:t>
            </a:r>
            <a:endParaRPr lang="en-US" altLang="vi-VN" sz="3600" b="1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1" grpId="0"/>
      <p:bldP spid="768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4" name="Picture 14" descr="cam di xe dap"/>
          <p:cNvPicPr>
            <a:picLocks noChangeAspect="1" noChangeArrowheads="1"/>
          </p:cNvPicPr>
          <p:nvPr/>
        </p:nvPicPr>
        <p:blipFill>
          <a:blip r:embed="rId2"/>
          <a:srcRect r="8957"/>
          <a:stretch>
            <a:fillRect/>
          </a:stretch>
        </p:blipFill>
        <p:spPr bwMode="auto">
          <a:xfrm>
            <a:off x="2133600" y="533400"/>
            <a:ext cx="14478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5" name="Picture 15" descr="bien cho xe tho so"/>
          <p:cNvPicPr>
            <a:picLocks noChangeAspect="1" noChangeArrowheads="1"/>
          </p:cNvPicPr>
          <p:nvPr/>
        </p:nvPicPr>
        <p:blipFill>
          <a:blip r:embed="rId3"/>
          <a:srcRect t="11281" r="11711"/>
          <a:stretch>
            <a:fillRect/>
          </a:stretch>
        </p:blipFill>
        <p:spPr bwMode="auto">
          <a:xfrm>
            <a:off x="4191000" y="228600"/>
            <a:ext cx="1524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6" name="Picture 16"/>
          <p:cNvPicPr>
            <a:picLocks noChangeAspect="1" noChangeArrowheads="1"/>
          </p:cNvPicPr>
          <p:nvPr/>
        </p:nvPicPr>
        <p:blipFill>
          <a:blip r:embed="rId4"/>
          <a:srcRect r="10667" b="14240"/>
          <a:stretch>
            <a:fillRect/>
          </a:stretch>
        </p:blipFill>
        <p:spPr bwMode="auto">
          <a:xfrm>
            <a:off x="6400800" y="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7" name="Picture 17"/>
          <p:cNvPicPr>
            <a:picLocks noChangeAspect="1" noChangeArrowheads="1"/>
          </p:cNvPicPr>
          <p:nvPr/>
        </p:nvPicPr>
        <p:blipFill>
          <a:blip r:embed="rId5"/>
          <a:srcRect t="13809" r="10695" b="19167"/>
          <a:stretch>
            <a:fillRect/>
          </a:stretch>
        </p:blipFill>
        <p:spPr bwMode="auto">
          <a:xfrm>
            <a:off x="8686800" y="1524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8" name="Picture 18" descr="bien danh cho di bo"/>
          <p:cNvPicPr>
            <a:picLocks noChangeAspect="1" noChangeArrowheads="1"/>
          </p:cNvPicPr>
          <p:nvPr/>
        </p:nvPicPr>
        <p:blipFill>
          <a:blip r:embed="rId6"/>
          <a:srcRect l="5832" t="6383" r="6804"/>
          <a:stretch>
            <a:fillRect/>
          </a:stretch>
        </p:blipFill>
        <p:spPr bwMode="auto">
          <a:xfrm>
            <a:off x="1981200" y="36576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39" name="Picture 19" descr="bien cam di n-chieu"/>
          <p:cNvPicPr>
            <a:picLocks noChangeAspect="1" noChangeArrowheads="1"/>
          </p:cNvPicPr>
          <p:nvPr/>
        </p:nvPicPr>
        <p:blipFill>
          <a:blip r:embed="rId7"/>
          <a:srcRect r="2388"/>
          <a:stretch>
            <a:fillRect/>
          </a:stretch>
        </p:blipFill>
        <p:spPr bwMode="auto">
          <a:xfrm>
            <a:off x="4191000" y="3657600"/>
            <a:ext cx="152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0" name="Picture 20"/>
          <p:cNvPicPr>
            <a:picLocks noChangeAspect="1" noChangeArrowheads="1"/>
          </p:cNvPicPr>
          <p:nvPr/>
        </p:nvPicPr>
        <p:blipFill>
          <a:blip r:embed="rId8"/>
          <a:srcRect l="6731" t="3409" r="19231" b="13637"/>
          <a:stretch>
            <a:fillRect/>
          </a:stretch>
        </p:blipFill>
        <p:spPr bwMode="auto">
          <a:xfrm>
            <a:off x="6477000" y="3657600"/>
            <a:ext cx="1406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1" name="Picture 21"/>
          <p:cNvPicPr>
            <a:picLocks noChangeAspect="1" noChangeArrowheads="1"/>
          </p:cNvPicPr>
          <p:nvPr/>
        </p:nvPicPr>
        <p:blipFill>
          <a:blip r:embed="rId9"/>
          <a:srcRect l="17323" t="2362" r="25307" b="18375"/>
          <a:stretch>
            <a:fillRect/>
          </a:stretch>
        </p:blipFill>
        <p:spPr bwMode="auto">
          <a:xfrm>
            <a:off x="8686800" y="3810000"/>
            <a:ext cx="1676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42" name="Text Box 22"/>
          <p:cNvSpPr txBox="1">
            <a:spLocks noChangeArrowheads="1"/>
          </p:cNvSpPr>
          <p:nvPr/>
        </p:nvSpPr>
        <p:spPr bwMode="auto">
          <a:xfrm>
            <a:off x="8915400" y="5410200"/>
            <a:ext cx="12954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một</a:t>
            </a:r>
            <a:r>
              <a:rPr lang="en-US" altLang="vi-VN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endParaRPr lang="en-US" altLang="vi-VN" sz="24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3" name="Text Box 23"/>
          <p:cNvSpPr txBox="1">
            <a:spLocks noChangeArrowheads="1"/>
          </p:cNvSpPr>
          <p:nvPr/>
        </p:nvSpPr>
        <p:spPr bwMode="auto">
          <a:xfrm>
            <a:off x="2133600" y="21336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đi xe đạp</a:t>
            </a:r>
            <a:endParaRPr lang="en-US" altLang="vi-VN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4" name="Text Box 24"/>
          <p:cNvSpPr txBox="1">
            <a:spLocks noChangeArrowheads="1"/>
          </p:cNvSpPr>
          <p:nvPr/>
        </p:nvSpPr>
        <p:spPr bwMode="auto">
          <a:xfrm>
            <a:off x="4191000" y="1828800"/>
            <a:ext cx="1409700" cy="1568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dành riêng cho xe thô sơ</a:t>
            </a:r>
            <a:endParaRPr lang="en-US" altLang="vi-VN" sz="24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6019800" y="1828800"/>
            <a:ext cx="2667000" cy="1168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nhau có</a:t>
            </a:r>
            <a:endParaRPr lang="en-US" altLang="vi-VN" sz="28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tín hiệu đèn</a:t>
            </a:r>
            <a:endParaRPr lang="en-US" altLang="vi-VN" sz="2800" b="1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6" name="Text Box 26"/>
          <p:cNvSpPr txBox="1">
            <a:spLocks noChangeArrowheads="1"/>
          </p:cNvSpPr>
          <p:nvPr/>
        </p:nvSpPr>
        <p:spPr bwMode="auto">
          <a:xfrm>
            <a:off x="8991600" y="20574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 lại</a:t>
            </a:r>
            <a:endParaRPr lang="en-US" altLang="vi-VN" sz="2400" b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1752600" y="5257800"/>
            <a:ext cx="19050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dành riêng cho người đi bộ</a:t>
            </a:r>
            <a:endParaRPr lang="en-US" altLang="vi-VN" sz="24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8" name="Text Box 28"/>
          <p:cNvSpPr txBox="1">
            <a:spLocks noChangeArrowheads="1"/>
          </p:cNvSpPr>
          <p:nvPr/>
        </p:nvSpPr>
        <p:spPr bwMode="auto">
          <a:xfrm>
            <a:off x="4267200" y="5334000"/>
            <a:ext cx="129540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đi ngược chiều</a:t>
            </a:r>
            <a:endParaRPr lang="en-US" altLang="vi-VN" sz="2400" b="1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6400800" y="5715000"/>
            <a:ext cx="1295400" cy="829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rẽ trái</a:t>
            </a:r>
            <a:endParaRPr lang="en-US" altLang="vi-VN" sz="2400" b="1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1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1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1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1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81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3" grpId="0"/>
      <p:bldP spid="81944" grpId="0"/>
      <p:bldP spid="81945" grpId="0"/>
      <p:bldP spid="81946" grpId="0"/>
      <p:bldP spid="819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83" name="Picture 11" descr="bien danh cho di bo"/>
          <p:cNvPicPr>
            <a:picLocks noChangeAspect="1" noChangeArrowheads="1"/>
          </p:cNvPicPr>
          <p:nvPr/>
        </p:nvPicPr>
        <p:blipFill>
          <a:blip r:embed="rId2"/>
          <a:srcRect l="5832" t="6383" r="6804"/>
          <a:stretch>
            <a:fillRect/>
          </a:stretch>
        </p:blipFill>
        <p:spPr bwMode="auto">
          <a:xfrm>
            <a:off x="2309813" y="1600200"/>
            <a:ext cx="2286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1624013" y="4678363"/>
            <a:ext cx="3657600" cy="1322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dành riêng</a:t>
            </a:r>
            <a:endParaRPr lang="en-US" altLang="vi-VN" sz="3200" b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cho người đi bộ</a:t>
            </a:r>
            <a:endParaRPr lang="en-US" altLang="vi-VN" sz="3200" b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888" name="Picture 16"/>
          <p:cNvPicPr>
            <a:picLocks noChangeAspect="1" noChangeArrowheads="1"/>
          </p:cNvPicPr>
          <p:nvPr/>
        </p:nvPicPr>
        <p:blipFill>
          <a:blip r:embed="rId3"/>
          <a:srcRect r="10667" b="14240"/>
          <a:stretch>
            <a:fillRect/>
          </a:stretch>
        </p:blipFill>
        <p:spPr bwMode="auto">
          <a:xfrm>
            <a:off x="6218238" y="1447800"/>
            <a:ext cx="2819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5943600" y="4525963"/>
            <a:ext cx="4343400" cy="16300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nhau </a:t>
            </a:r>
            <a:endParaRPr lang="en-US" altLang="vi-VN" sz="4000" b="1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tín hiệu đèn</a:t>
            </a:r>
            <a:endParaRPr lang="en-US" altLang="vi-VN" sz="4000" b="1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9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5" grpId="0"/>
      <p:bldP spid="798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9" name="Picture 11" descr="bien cho xe tho so"/>
          <p:cNvPicPr>
            <a:picLocks noChangeAspect="1" noChangeArrowheads="1"/>
          </p:cNvPicPr>
          <p:nvPr/>
        </p:nvPicPr>
        <p:blipFill>
          <a:blip r:embed="rId2"/>
          <a:srcRect t="11281" r="11711"/>
          <a:stretch>
            <a:fillRect/>
          </a:stretch>
        </p:blipFill>
        <p:spPr bwMode="auto">
          <a:xfrm>
            <a:off x="2838450" y="2171700"/>
            <a:ext cx="2286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0" name="Picture 12"/>
          <p:cNvPicPr>
            <a:picLocks noChangeAspect="1" noChangeArrowheads="1"/>
          </p:cNvPicPr>
          <p:nvPr/>
        </p:nvPicPr>
        <p:blipFill>
          <a:blip r:embed="rId3"/>
          <a:srcRect t="13809" r="10695" b="19167"/>
          <a:stretch>
            <a:fillRect/>
          </a:stretch>
        </p:blipFill>
        <p:spPr bwMode="auto">
          <a:xfrm>
            <a:off x="6600825" y="2171700"/>
            <a:ext cx="2590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934200" y="5345113"/>
            <a:ext cx="243840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 lại</a:t>
            </a:r>
            <a:endParaRPr lang="en-US" altLang="vi-VN" sz="4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2209800" y="5059363"/>
            <a:ext cx="4191000" cy="1322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dành riêng </a:t>
            </a:r>
            <a:endParaRPr lang="en-US" altLang="vi-VN" sz="3200" b="1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b="1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xe thô sơ</a:t>
            </a:r>
            <a:endParaRPr lang="en-US" altLang="vi-VN" sz="3200" b="1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1" grpId="0"/>
      <p:bldP spid="788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H7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5" name="Picture 11" descr="bien cam di n-chieu"/>
          <p:cNvPicPr>
            <a:picLocks noChangeAspect="1" noChangeArrowheads="1"/>
          </p:cNvPicPr>
          <p:nvPr/>
        </p:nvPicPr>
        <p:blipFill>
          <a:blip r:embed="rId2"/>
          <a:srcRect l="5026" t="2257" r="8069" b="3581"/>
          <a:stretch>
            <a:fillRect/>
          </a:stretch>
        </p:blipFill>
        <p:spPr bwMode="auto">
          <a:xfrm>
            <a:off x="7391400" y="1670050"/>
            <a:ext cx="2651125" cy="290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6248400" y="5410200"/>
            <a:ext cx="4419600" cy="1322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4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đi ngược chiều</a:t>
            </a:r>
            <a:endParaRPr lang="en-US" altLang="vi-VN" sz="4000" b="1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7837" name="Picture 13" descr="cam di xe dap"/>
          <p:cNvPicPr>
            <a:picLocks noChangeAspect="1" noChangeArrowheads="1"/>
          </p:cNvPicPr>
          <p:nvPr/>
        </p:nvPicPr>
        <p:blipFill>
          <a:blip r:embed="rId3"/>
          <a:srcRect r="8957"/>
          <a:stretch>
            <a:fillRect/>
          </a:stretch>
        </p:blipFill>
        <p:spPr bwMode="auto">
          <a:xfrm>
            <a:off x="2209800" y="2133600"/>
            <a:ext cx="2895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1752600" y="5334000"/>
            <a:ext cx="3352800" cy="6451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Cấm xe đạp</a:t>
            </a:r>
            <a:endParaRPr lang="en-US" altLang="vi-VN" sz="3600" b="1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7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6" grpId="0"/>
      <p:bldP spid="77838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2488</Words>
  <Application>WPS Presentation</Application>
  <PresentationFormat>On-screen Show (4:3)</PresentationFormat>
  <Paragraphs>134</Paragraphs>
  <Slides>19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SimSun</vt:lpstr>
      <vt:lpstr>Wingdings</vt:lpstr>
      <vt:lpstr>Times New Roman</vt:lpstr>
      <vt:lpstr>Arial</vt:lpstr>
      <vt:lpstr>Times New Roman</vt:lpstr>
      <vt:lpstr>.VnTime</vt:lpstr>
      <vt:lpstr>UTM Scriptina KT</vt:lpstr>
      <vt:lpstr>VNI-Bandit</vt:lpstr>
      <vt:lpstr>Microsoft YaHei</vt:lpstr>
      <vt:lpstr>Arial Unicode MS</vt:lpstr>
      <vt:lpstr>Calibri</vt:lpstr>
      <vt:lpstr>Chủ đề của Office</vt:lpstr>
      <vt:lpstr>MS_ClipArt_Gallery.2</vt:lpstr>
      <vt:lpstr>PowerPoint 演示文稿</vt:lpstr>
      <vt:lpstr>Trò chơi phỏng vấn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asus</cp:lastModifiedBy>
  <cp:revision>20</cp:revision>
  <dcterms:created xsi:type="dcterms:W3CDTF">2018-03-28T13:34:00Z</dcterms:created>
  <dcterms:modified xsi:type="dcterms:W3CDTF">2023-03-27T14:15:26Z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8F4851A6DFD34AD894430462B25A8240</vt:lpwstr>
  </property>
  <property fmtid="{D5CDD505-2E9C-101B-9397-08002B2CF9AE}" pid="3" name="KSOProductBuildVer">
    <vt:lpwstr>1033-11.2.0.11513</vt:lpwstr>
  </property>
</Properties>
</file>